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1" r:id="rId3"/>
    <p:sldId id="258" r:id="rId4"/>
    <p:sldId id="259" r:id="rId5"/>
    <p:sldId id="260" r:id="rId6"/>
    <p:sldId id="266" r:id="rId7"/>
    <p:sldId id="262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72" r:id="rId21"/>
    <p:sldId id="289" r:id="rId22"/>
    <p:sldId id="296" r:id="rId23"/>
    <p:sldId id="292" r:id="rId24"/>
    <p:sldId id="290" r:id="rId25"/>
    <p:sldId id="291" r:id="rId26"/>
    <p:sldId id="293" r:id="rId27"/>
    <p:sldId id="295" r:id="rId28"/>
    <p:sldId id="297" r:id="rId29"/>
    <p:sldId id="298" r:id="rId30"/>
    <p:sldId id="299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0D28-D5F5-4DBC-A223-A51DAFCBDABD}" type="datetimeFigureOut">
              <a:rPr lang="de-CH" smtClean="0"/>
              <a:t>16.04.2016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CF5E-A67C-4869-9835-AEF3858C981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516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DDF9-86D7-4926-A668-3BAC6A59AB63}" type="datetimeFigureOut">
              <a:rPr lang="de-CH" smtClean="0"/>
              <a:t>16.04.2016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B581F-3A08-46DD-B949-58E81915BB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002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696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40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934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594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1649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2888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586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833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890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684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896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1532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67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04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6961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0129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0020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0944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5122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622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3274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150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4431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402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766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29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10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997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369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581F-3A08-46DD-B949-58E81915BB4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607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8F23-D51F-4F20-85DA-CD8090E52E2A}" type="datetime1">
              <a:rPr lang="de-CH" smtClean="0"/>
              <a:t>16.04.2016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994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EE8A-F23F-421C-964E-24822B1EEFD2}" type="datetime1">
              <a:rPr lang="de-CH" smtClean="0"/>
              <a:t>16.04.2016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57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8083-EE4A-4E0B-9E79-D775275227F0}" type="datetime1">
              <a:rPr lang="de-CH" smtClean="0"/>
              <a:t>16.04.2016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166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79B5-60FB-4555-A574-3018BF842930}" type="datetime1">
              <a:rPr lang="de-CH" smtClean="0"/>
              <a:t>16.04.2016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9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9B3-B553-40E1-AF6F-968EFF6FB2D9}" type="datetime1">
              <a:rPr lang="de-CH" smtClean="0"/>
              <a:t>16.04.2016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0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A967-B7E3-4D67-BB22-EBFCDC856325}" type="datetime1">
              <a:rPr lang="de-CH" smtClean="0"/>
              <a:t>16.04.2016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457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811-B49D-4FDE-92A4-5255EBACFFCE}" type="datetime1">
              <a:rPr lang="de-CH" smtClean="0"/>
              <a:t>16.04.2016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170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B1D6-A722-416A-B2EA-A93B4099F373}" type="datetime1">
              <a:rPr lang="de-CH" smtClean="0"/>
              <a:t>16.04.2016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46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EF73-6841-4413-BB7C-13E1B6B6E86E}" type="datetime1">
              <a:rPr lang="de-CH" smtClean="0"/>
              <a:t>16.04.2016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68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3FB6-6D6C-4967-A1CE-6DE7E601EF40}" type="datetime1">
              <a:rPr lang="de-CH" smtClean="0"/>
              <a:t>16.04.2016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687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34E4-56C0-4E38-A686-6FBFD251F8DE}" type="datetime1">
              <a:rPr lang="de-CH" smtClean="0"/>
              <a:t>16.04.2016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7675-2FCF-49C5-AED0-F9D4761344FB}" type="datetime1">
              <a:rPr lang="de-CH" smtClean="0"/>
              <a:t>16.04.2016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292A-1A82-4B8D-8050-F39C5BB0B4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18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653" y="1336431"/>
            <a:ext cx="10849708" cy="46031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3600" dirty="0"/>
              <a:t>Kriterium für das Bestehen oder Nicht-Bestehen einer Prüfung ist eigentlich immer die Frage: </a:t>
            </a:r>
            <a:endParaRPr lang="de-CH" sz="3600" dirty="0" smtClean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r>
              <a:rPr lang="de-CH" sz="3600" b="1" dirty="0" smtClean="0"/>
              <a:t>«Gibt es etwas</a:t>
            </a:r>
            <a:r>
              <a:rPr lang="de-CH" sz="3600" b="1" dirty="0"/>
              <a:t>, </a:t>
            </a:r>
            <a:r>
              <a:rPr lang="de-CH" sz="3600" b="1" dirty="0" smtClean="0"/>
              <a:t>was</a:t>
            </a:r>
          </a:p>
          <a:p>
            <a:pPr marL="0" indent="0">
              <a:buNone/>
            </a:pPr>
            <a:r>
              <a:rPr lang="de-CH" sz="3600" b="1" dirty="0" smtClean="0"/>
              <a:t>unter </a:t>
            </a:r>
            <a:r>
              <a:rPr lang="de-CH" sz="3600" b="1" dirty="0"/>
              <a:t>den </a:t>
            </a:r>
            <a:r>
              <a:rPr lang="de-CH" sz="3600" b="1" dirty="0" smtClean="0"/>
              <a:t>gegebenen</a:t>
            </a:r>
          </a:p>
          <a:p>
            <a:pPr marL="0" indent="0">
              <a:buNone/>
            </a:pPr>
            <a:r>
              <a:rPr lang="de-CH" sz="3600" b="1" dirty="0" smtClean="0"/>
              <a:t>Umständen </a:t>
            </a:r>
            <a:r>
              <a:rPr lang="de-CH" sz="3600" b="1" dirty="0"/>
              <a:t>hätte </a:t>
            </a:r>
            <a:endParaRPr lang="de-CH" sz="3600" b="1" dirty="0" smtClean="0"/>
          </a:p>
          <a:p>
            <a:pPr marL="0" indent="0">
              <a:buNone/>
            </a:pPr>
            <a:r>
              <a:rPr lang="de-CH" sz="3600" b="1" dirty="0" smtClean="0"/>
              <a:t>gefährlich </a:t>
            </a:r>
            <a:r>
              <a:rPr lang="de-CH" sz="3600" b="1" dirty="0"/>
              <a:t>werden </a:t>
            </a:r>
            <a:endParaRPr lang="de-CH" sz="3600" b="1" dirty="0" smtClean="0"/>
          </a:p>
          <a:p>
            <a:pPr marL="0" indent="0">
              <a:buNone/>
            </a:pPr>
            <a:r>
              <a:rPr lang="de-CH" sz="3600" b="1" dirty="0" smtClean="0"/>
              <a:t>können (für Mensch </a:t>
            </a:r>
          </a:p>
          <a:p>
            <a:pPr marL="0" indent="0">
              <a:buNone/>
            </a:pPr>
            <a:r>
              <a:rPr lang="de-CH" sz="3600" b="1" dirty="0" smtClean="0"/>
              <a:t>und/oder Material?»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16" y="2778370"/>
            <a:ext cx="7369511" cy="327073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70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23900" y="10958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2: Kursfahren, Anluven und Abfallen</a:t>
            </a:r>
          </a:p>
          <a:p>
            <a:pPr marL="0" indent="0">
              <a:buNone/>
            </a:pPr>
            <a:endParaRPr lang="de-CH" sz="3600" dirty="0"/>
          </a:p>
          <a:p>
            <a:pPr>
              <a:buFontTx/>
              <a:buChar char="-"/>
            </a:pPr>
            <a:r>
              <a:rPr lang="de-CH" sz="3600" dirty="0" smtClean="0"/>
              <a:t>Als Vorschoter: Dichtnehmen </a:t>
            </a:r>
          </a:p>
          <a:p>
            <a:pPr mar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der Fockschot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5" y="1776046"/>
            <a:ext cx="3279530" cy="49192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898" y="1740431"/>
            <a:ext cx="4115157" cy="488941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41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23900" y="10958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2: Kursfahren, Anluven und Abfallen</a:t>
            </a:r>
          </a:p>
          <a:p>
            <a:pPr marL="0" indent="0">
              <a:buNone/>
            </a:pPr>
            <a:endParaRPr lang="de-CH" sz="3600" dirty="0"/>
          </a:p>
          <a:p>
            <a:pPr>
              <a:buFontTx/>
              <a:buChar char="-"/>
            </a:pPr>
            <a:r>
              <a:rPr lang="de-CH" sz="3600" dirty="0" smtClean="0"/>
              <a:t>Als Vorschoter: Dichtnehmen </a:t>
            </a:r>
          </a:p>
          <a:p>
            <a:pPr mar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der Fockschot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30" y="1740877"/>
            <a:ext cx="3323492" cy="498523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8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23900" y="1095863"/>
            <a:ext cx="10515600" cy="5155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2: Kursfahren, Anluven und Abfallen</a:t>
            </a:r>
          </a:p>
          <a:p>
            <a:pPr marL="0" indent="0">
              <a:buNone/>
            </a:pPr>
            <a:endParaRPr lang="de-CH" sz="3600" dirty="0" smtClean="0"/>
          </a:p>
          <a:p>
            <a:pPr>
              <a:buFontTx/>
              <a:buChar char="-"/>
            </a:pPr>
            <a:r>
              <a:rPr lang="de-CH" sz="3600" dirty="0" smtClean="0"/>
              <a:t>Aus </a:t>
            </a:r>
            <a:r>
              <a:rPr lang="de-CH" sz="3600" dirty="0"/>
              <a:t>raumem Wind anluven: </a:t>
            </a:r>
            <a:r>
              <a:rPr lang="de-CH" sz="3600" b="1" dirty="0" smtClean="0"/>
              <a:t>Koordination</a:t>
            </a:r>
          </a:p>
          <a:p>
            <a:pPr marL="0" indent="0">
              <a:buNone/>
              <a:tabLst>
                <a:tab pos="176213" algn="l"/>
              </a:tabLst>
            </a:pPr>
            <a:endParaRPr lang="de-CH" sz="3600" dirty="0" smtClean="0"/>
          </a:p>
          <a:p>
            <a:pPr marL="0" indent="0">
              <a:buNone/>
              <a:tabLst>
                <a:tab pos="176213" algn="l"/>
              </a:tabLst>
            </a:pPr>
            <a:r>
              <a:rPr lang="de-CH" sz="3600" dirty="0" smtClean="0"/>
              <a:t>Nicht zuerst die Schoten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de-CH" sz="3600" dirty="0" smtClean="0"/>
              <a:t>voll </a:t>
            </a:r>
            <a:r>
              <a:rPr lang="de-CH" sz="3600" dirty="0"/>
              <a:t>dicht </a:t>
            </a:r>
            <a:r>
              <a:rPr lang="de-CH" sz="3600" dirty="0" smtClean="0"/>
              <a:t>nehmen (Gross 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de-CH" sz="3600" dirty="0" smtClean="0"/>
              <a:t>und Fock) und erst danach 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de-CH" sz="3600" dirty="0" smtClean="0"/>
              <a:t>den Kurs langsam ändern.</a:t>
            </a:r>
          </a:p>
          <a:p>
            <a:pPr marL="0" indent="0">
              <a:buNone/>
            </a:pPr>
            <a:endParaRPr lang="de-CH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7" y="2999038"/>
            <a:ext cx="5429522" cy="362090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37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3600" b="1" dirty="0" smtClean="0"/>
              <a:t>Beispiel 3: Manöver, Wenden und Halsen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/>
              <a:t>Manchmal sehen wir während einer Prüfung 10 Wenden und 10 Halsen. Wenn jede irgendwie anders gefahren wird, </a:t>
            </a:r>
            <a:r>
              <a:rPr lang="de-CH" sz="3600" dirty="0" smtClean="0"/>
              <a:t>beweist </a:t>
            </a:r>
            <a:r>
              <a:rPr lang="de-CH" sz="3600" dirty="0"/>
              <a:t>das, dass in der Ausbildung kein klares Konzept </a:t>
            </a:r>
            <a:r>
              <a:rPr lang="de-CH" sz="3600" dirty="0" smtClean="0"/>
              <a:t>der Bewegungsabläufe vermittelt wurde.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Frage: 	welche Bewegung finden wann statt? </a:t>
            </a:r>
          </a:p>
          <a:p>
            <a:pPr marL="0" indent="0">
              <a:buNone/>
            </a:pPr>
            <a:r>
              <a:rPr lang="de-CH" sz="3600" dirty="0" smtClean="0"/>
              <a:t>Oder: 	wie kommt der Steuermann von Backbord 			nach Steuerbord?</a:t>
            </a:r>
            <a:endParaRPr lang="de-CH" sz="3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52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Wenden</a:t>
            </a:r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5" y="1635368"/>
            <a:ext cx="3370385" cy="50555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5" y="1617785"/>
            <a:ext cx="3352799" cy="50291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69" y="1600199"/>
            <a:ext cx="3329354" cy="49940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75" y="1547000"/>
            <a:ext cx="4115157" cy="48894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797" y="1608547"/>
            <a:ext cx="4115157" cy="48894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905" y="1793184"/>
            <a:ext cx="4115157" cy="4889416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59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Wenden (Vorschlag)</a:t>
            </a:r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0" y="1912325"/>
            <a:ext cx="2593730" cy="38905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40" y="1885950"/>
            <a:ext cx="2623038" cy="39345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9" y="1885950"/>
            <a:ext cx="2620108" cy="39301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86" y="1894742"/>
            <a:ext cx="2611314" cy="391697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4254" y="5943600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Am Wind segeln.</a:t>
            </a:r>
          </a:p>
          <a:p>
            <a:r>
              <a:rPr lang="de-CH" dirty="0" smtClean="0"/>
              <a:t>«Klar zur Wende».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3297115" y="5917224"/>
            <a:ext cx="2397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Leicht einlenken.</a:t>
            </a:r>
          </a:p>
          <a:p>
            <a:r>
              <a:rPr lang="de-CH" dirty="0" smtClean="0"/>
              <a:t>«Ree». Grossschot ganz</a:t>
            </a:r>
          </a:p>
          <a:p>
            <a:r>
              <a:rPr lang="de-CH" dirty="0"/>
              <a:t>d</a:t>
            </a:r>
            <a:r>
              <a:rPr lang="de-CH" dirty="0" smtClean="0"/>
              <a:t>icht nehmen.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180994" y="5899638"/>
            <a:ext cx="184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Aufstehen. </a:t>
            </a:r>
          </a:p>
          <a:p>
            <a:r>
              <a:rPr lang="de-CH" dirty="0" smtClean="0"/>
              <a:t>Weiter einlenken.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8950569" y="5917223"/>
            <a:ext cx="263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Ins neue Luv gehen. Pinne</a:t>
            </a:r>
          </a:p>
          <a:p>
            <a:r>
              <a:rPr lang="de-CH" dirty="0"/>
              <a:t>s</a:t>
            </a:r>
            <a:r>
              <a:rPr lang="de-CH" dirty="0" smtClean="0"/>
              <a:t>tark eingeschlagen.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9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Wenden (Vorschlag)</a:t>
            </a:r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3" y="1868366"/>
            <a:ext cx="2623037" cy="39345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890345"/>
            <a:ext cx="2614247" cy="392136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8" y="1899137"/>
            <a:ext cx="2620108" cy="39301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51" y="1881554"/>
            <a:ext cx="2625970" cy="393895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6329" y="5917223"/>
            <a:ext cx="2030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Hinter dem Rücken </a:t>
            </a:r>
          </a:p>
          <a:p>
            <a:r>
              <a:rPr lang="de-CH" dirty="0" smtClean="0"/>
              <a:t>Lenken. Grossschot</a:t>
            </a:r>
          </a:p>
          <a:p>
            <a:r>
              <a:rPr lang="de-CH" dirty="0" smtClean="0"/>
              <a:t>Etwas ausfieren.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3349870" y="5934670"/>
            <a:ext cx="2584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Handwechsel hinter dem </a:t>
            </a:r>
          </a:p>
          <a:p>
            <a:r>
              <a:rPr lang="de-CH" dirty="0" smtClean="0"/>
              <a:t>Rücken. Pinne wieder </a:t>
            </a:r>
          </a:p>
          <a:p>
            <a:r>
              <a:rPr lang="de-CH" dirty="0" smtClean="0"/>
              <a:t>gerade.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6057899" y="5917224"/>
            <a:ext cx="28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Im neuen Luv Platz nehmen. </a:t>
            </a:r>
          </a:p>
          <a:p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8862647" y="5926015"/>
            <a:ext cx="255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Grossschot wieder dicht. </a:t>
            </a:r>
          </a:p>
          <a:p>
            <a:r>
              <a:rPr lang="de-CH" dirty="0" smtClean="0"/>
              <a:t>Wieder am </a:t>
            </a:r>
            <a:r>
              <a:rPr lang="de-CH" dirty="0"/>
              <a:t>Wind segeln.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34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Halsen</a:t>
            </a:r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1" y="1679331"/>
            <a:ext cx="3370384" cy="50555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2" y="1683727"/>
            <a:ext cx="3379176" cy="50687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30" y="1670538"/>
            <a:ext cx="3399693" cy="50995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82" y="1696469"/>
            <a:ext cx="4115157" cy="488941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344" y="1722846"/>
            <a:ext cx="4115157" cy="488941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244" y="1784392"/>
            <a:ext cx="4115157" cy="488941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01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Halse (Vorschlag)</a:t>
            </a:r>
          </a:p>
          <a:p>
            <a:pPr marL="0" indent="0">
              <a:buNone/>
            </a:pPr>
            <a:endParaRPr lang="de-CH" sz="3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536329" y="5917223"/>
            <a:ext cx="262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Auf raumem Wind segeln.</a:t>
            </a:r>
          </a:p>
          <a:p>
            <a:r>
              <a:rPr lang="de-CH" dirty="0" smtClean="0"/>
              <a:t>«Klar zur Halse».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49870" y="5934670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Abfallen. Grosssegel </a:t>
            </a:r>
          </a:p>
          <a:p>
            <a:r>
              <a:rPr lang="de-CH" dirty="0" smtClean="0"/>
              <a:t>dicht nehmen.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57899" y="5917224"/>
            <a:ext cx="2647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Weiter abfallen. Grossegel</a:t>
            </a:r>
          </a:p>
          <a:p>
            <a:r>
              <a:rPr lang="de-CH" dirty="0"/>
              <a:t>k</a:t>
            </a:r>
            <a:r>
              <a:rPr lang="de-CH" dirty="0" smtClean="0"/>
              <a:t>räftig dicht nehmen. </a:t>
            </a:r>
          </a:p>
          <a:p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8941777" y="5917223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</a:t>
            </a:r>
            <a:r>
              <a:rPr lang="de-CH" dirty="0" smtClean="0"/>
              <a:t>ufstehen. 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1899138"/>
            <a:ext cx="2620108" cy="39301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14" y="1916723"/>
            <a:ext cx="2637693" cy="39565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29" y="1916723"/>
            <a:ext cx="2652347" cy="39785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08" y="1916722"/>
            <a:ext cx="2666999" cy="400049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77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1"/>
      <p:bldP spid="16" grpId="1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Halse (Vorschlag)</a:t>
            </a:r>
          </a:p>
          <a:p>
            <a:pPr marL="0" indent="0">
              <a:buNone/>
            </a:pPr>
            <a:endParaRPr lang="de-CH" sz="3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298937" y="5934670"/>
            <a:ext cx="2788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«Rund achtern». Ins neue</a:t>
            </a:r>
          </a:p>
          <a:p>
            <a:r>
              <a:rPr lang="de-CH" dirty="0" smtClean="0"/>
              <a:t>Luv gehen. Hinter dem </a:t>
            </a:r>
          </a:p>
          <a:p>
            <a:r>
              <a:rPr lang="de-CH" dirty="0" smtClean="0"/>
              <a:t>Rücken</a:t>
            </a:r>
            <a:r>
              <a:rPr lang="de-CH" dirty="0"/>
              <a:t> s</a:t>
            </a:r>
            <a:r>
              <a:rPr lang="de-CH" dirty="0" smtClean="0"/>
              <a:t>teuern. Stützruder.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49870" y="5934670"/>
            <a:ext cx="2584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Handwechsel hinter dem </a:t>
            </a:r>
          </a:p>
          <a:p>
            <a:r>
              <a:rPr lang="de-CH" dirty="0" smtClean="0"/>
              <a:t>Rücken.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57899" y="5917224"/>
            <a:ext cx="225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Grossschot ausfieren. </a:t>
            </a:r>
          </a:p>
          <a:p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8862647" y="5926015"/>
            <a:ext cx="2898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Im neuen Luv Platz nehmen. </a:t>
            </a:r>
          </a:p>
          <a:p>
            <a:r>
              <a:rPr lang="de-CH" dirty="0" smtClean="0"/>
              <a:t>Auf raumem Wind weiter-</a:t>
            </a:r>
          </a:p>
          <a:p>
            <a:r>
              <a:rPr lang="de-CH" dirty="0" smtClean="0"/>
              <a:t>segeln. 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0" y="1916722"/>
            <a:ext cx="2661139" cy="39917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60" y="1907928"/>
            <a:ext cx="2661140" cy="39917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71" y="1916723"/>
            <a:ext cx="2667000" cy="40005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1" y="1916723"/>
            <a:ext cx="2661138" cy="399170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11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  <p:bldP spid="16" grpId="1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dirty="0" smtClean="0"/>
              <a:t>Erfolgsquote: </a:t>
            </a:r>
          </a:p>
          <a:p>
            <a:pPr marL="0" indent="0">
              <a:buNone/>
            </a:pPr>
            <a:r>
              <a:rPr lang="de-CH" sz="3600" dirty="0"/>
              <a:t>	</a:t>
            </a:r>
            <a:r>
              <a:rPr lang="de-CH" sz="3600" dirty="0" smtClean="0"/>
              <a:t>			</a:t>
            </a:r>
            <a:r>
              <a:rPr lang="de-CH" sz="7200" dirty="0" smtClean="0"/>
              <a:t>ca. 95%</a:t>
            </a:r>
          </a:p>
          <a:p>
            <a:pPr marL="0" indent="0">
              <a:buNone/>
            </a:pPr>
            <a:endParaRPr lang="de-CH" sz="7200" dirty="0"/>
          </a:p>
          <a:p>
            <a:pPr marL="0" indent="0">
              <a:buNone/>
            </a:pPr>
            <a:r>
              <a:rPr lang="de-CH" sz="7200" dirty="0" smtClean="0"/>
              <a:t>							</a:t>
            </a:r>
            <a:r>
              <a:rPr lang="de-CH" sz="3600" dirty="0" smtClean="0"/>
              <a:t>Ist also alles ok?</a:t>
            </a:r>
            <a:endParaRPr lang="de-CH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3536443"/>
            <a:ext cx="5558203" cy="312421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5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85446" y="10694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dirty="0" smtClean="0"/>
              <a:t>Frage:</a:t>
            </a:r>
          </a:p>
          <a:p>
            <a:pPr marL="0" indent="0" algn="ctr">
              <a:buNone/>
            </a:pPr>
            <a:r>
              <a:rPr lang="de-CH" sz="4800" b="1" dirty="0" smtClean="0"/>
              <a:t>«Learning </a:t>
            </a:r>
            <a:r>
              <a:rPr lang="de-CH" sz="4800" b="1" dirty="0" err="1" smtClean="0"/>
              <a:t>for</a:t>
            </a:r>
            <a:r>
              <a:rPr lang="de-CH" sz="4800" b="1" dirty="0" smtClean="0"/>
              <a:t> </a:t>
            </a:r>
            <a:r>
              <a:rPr lang="de-CH" sz="4800" b="1" dirty="0" err="1" smtClean="0"/>
              <a:t>the</a:t>
            </a:r>
            <a:r>
              <a:rPr lang="de-CH" sz="4800" b="1" dirty="0" smtClean="0"/>
              <a:t> </a:t>
            </a:r>
            <a:r>
              <a:rPr lang="de-CH" sz="4800" b="1" dirty="0" err="1" smtClean="0"/>
              <a:t>test</a:t>
            </a:r>
            <a:r>
              <a:rPr lang="de-CH" sz="4800" b="1" dirty="0" smtClean="0"/>
              <a:t>» </a:t>
            </a:r>
          </a:p>
          <a:p>
            <a:pPr marL="0" indent="0" algn="ctr">
              <a:buNone/>
            </a:pPr>
            <a:r>
              <a:rPr lang="de-CH" sz="4800" dirty="0" smtClean="0"/>
              <a:t>oder</a:t>
            </a:r>
            <a:r>
              <a:rPr lang="de-CH" sz="4800" b="1" dirty="0" smtClean="0"/>
              <a:t> </a:t>
            </a:r>
          </a:p>
          <a:p>
            <a:pPr marL="0" indent="0" algn="ctr">
              <a:buNone/>
            </a:pPr>
            <a:r>
              <a:rPr lang="de-CH" sz="4800" b="1" dirty="0" smtClean="0"/>
              <a:t>«Learning </a:t>
            </a:r>
            <a:r>
              <a:rPr lang="de-CH" sz="4800" b="1" dirty="0" err="1" smtClean="0"/>
              <a:t>for</a:t>
            </a:r>
            <a:r>
              <a:rPr lang="de-CH" sz="4800" b="1" dirty="0" smtClean="0"/>
              <a:t> </a:t>
            </a:r>
            <a:r>
              <a:rPr lang="de-CH" sz="4800" b="1" dirty="0" err="1" smtClean="0"/>
              <a:t>knowledge</a:t>
            </a:r>
            <a:r>
              <a:rPr lang="de-CH" sz="4800" b="1" dirty="0" smtClean="0"/>
              <a:t>»</a:t>
            </a:r>
            <a:endParaRPr lang="de-CH" sz="4800" b="1" dirty="0"/>
          </a:p>
          <a:p>
            <a:pPr marL="0" indent="0" algn="ctr">
              <a:buNone/>
            </a:pPr>
            <a:endParaRPr lang="de-CH" sz="4800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6" y="4047192"/>
            <a:ext cx="5491497" cy="258220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154615" y="3006969"/>
            <a:ext cx="2910254" cy="1230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 rot="19670941">
            <a:off x="8493371" y="2048608"/>
            <a:ext cx="323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>
                <a:solidFill>
                  <a:srgbClr val="FF0000"/>
                </a:solidFill>
              </a:rPr>
              <a:t>«Seemannschaft»</a:t>
            </a:r>
            <a:endParaRPr lang="de-CH" sz="3200" b="1" dirty="0">
              <a:solidFill>
                <a:srgbClr val="FF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1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1: Sicherheitsausrüstung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Nicht nur (auswendig) wissen, was es braucht, sondern auch konkret wissen, wo sich die Sachen befinden. </a:t>
            </a:r>
            <a:endParaRPr lang="de-CH" sz="36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2" y="3786919"/>
            <a:ext cx="9031941" cy="191928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8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</a:t>
            </a:r>
            <a:r>
              <a:rPr lang="de-CH" sz="3600" b="1" dirty="0"/>
              <a:t>2</a:t>
            </a:r>
            <a:r>
              <a:rPr lang="de-CH" sz="3600" b="1" dirty="0" smtClean="0"/>
              <a:t>: Meteorologie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Welches Wetter ist zu erwarten und welche Gefahren</a:t>
            </a:r>
          </a:p>
          <a:p>
            <a:pPr marL="0" indent="0">
              <a:buNone/>
            </a:pPr>
            <a:r>
              <a:rPr lang="de-CH" sz="3600" dirty="0"/>
              <a:t>g</a:t>
            </a:r>
            <a:r>
              <a:rPr lang="de-CH" sz="3600" dirty="0" smtClean="0"/>
              <a:t>ibt es bei welchen </a:t>
            </a:r>
          </a:p>
          <a:p>
            <a:pPr marL="0" indent="0">
              <a:buNone/>
            </a:pPr>
            <a:r>
              <a:rPr lang="de-CH" sz="3600" dirty="0" smtClean="0"/>
              <a:t>Wetterlagen? </a:t>
            </a:r>
            <a:endParaRPr lang="de-CH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23" y="2927838"/>
            <a:ext cx="6959806" cy="371914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9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3: Segeltrimm verstehen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Was machen, wenn das Grossegel kein Reff hat?</a:t>
            </a:r>
            <a:endParaRPr lang="de-CH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22" y="2848706"/>
            <a:ext cx="5547947" cy="36986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6" y="2857499"/>
            <a:ext cx="5574323" cy="3716215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>
            <a:off x="3402623" y="3965330"/>
            <a:ext cx="474784" cy="14771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9144000" y="4167554"/>
            <a:ext cx="404446" cy="22596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4317023" y="3719146"/>
            <a:ext cx="633046" cy="69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9938238" y="3651738"/>
            <a:ext cx="633046" cy="69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3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</a:t>
            </a:r>
            <a:r>
              <a:rPr lang="de-CH" sz="3600" b="1" dirty="0"/>
              <a:t>4</a:t>
            </a:r>
            <a:r>
              <a:rPr lang="de-CH" sz="3600" b="1" dirty="0" smtClean="0"/>
              <a:t>: Manöverbefehle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Wissen, warum man wann welches Kommando gibt.</a:t>
            </a:r>
            <a:endParaRPr lang="de-CH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22" y="2956252"/>
            <a:ext cx="5506915" cy="366209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0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7523" y="1019908"/>
            <a:ext cx="10515600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5: Mann über Bord</a:t>
            </a:r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Warum fahren wir dieses Manöver eigentlich?</a:t>
            </a:r>
          </a:p>
          <a:p>
            <a:pPr>
              <a:buFontTx/>
              <a:buChar char="-"/>
            </a:pPr>
            <a:endParaRPr lang="de-CH" sz="3600" b="1" dirty="0" smtClean="0"/>
          </a:p>
          <a:p>
            <a:pPr>
              <a:buFontTx/>
              <a:buChar char="-"/>
            </a:pPr>
            <a:r>
              <a:rPr lang="de-CH" sz="3600" b="1" dirty="0" smtClean="0"/>
              <a:t>Als Übung zur Orientierung</a:t>
            </a:r>
          </a:p>
          <a:p>
            <a:pPr marL="0" indent="0">
              <a:buNone/>
            </a:pPr>
            <a:r>
              <a:rPr lang="de-CH" sz="3600" b="1" dirty="0"/>
              <a:t> </a:t>
            </a:r>
            <a:r>
              <a:rPr lang="de-CH" sz="3600" b="1" dirty="0" smtClean="0"/>
              <a:t> und Bootsbeherrschung.</a:t>
            </a:r>
          </a:p>
          <a:p>
            <a:pPr marL="0" indent="0">
              <a:buNone/>
            </a:pPr>
            <a:endParaRPr lang="de-CH" sz="3600" dirty="0" smtClean="0"/>
          </a:p>
          <a:p>
            <a:pPr>
              <a:buFontTx/>
              <a:buChar char="-"/>
            </a:pPr>
            <a:r>
              <a:rPr lang="de-CH" sz="3600" b="1" dirty="0" smtClean="0"/>
              <a:t>Um wirklich jemanden zu</a:t>
            </a:r>
          </a:p>
          <a:p>
            <a:pPr marL="0" indent="0">
              <a:buNone/>
            </a:pPr>
            <a:r>
              <a:rPr lang="de-CH" sz="3600" b="1" dirty="0"/>
              <a:t> </a:t>
            </a:r>
            <a:r>
              <a:rPr lang="de-CH" sz="3600" b="1" dirty="0" smtClean="0"/>
              <a:t>  bergen.</a:t>
            </a:r>
            <a:endParaRPr lang="de-CH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94" y="3393831"/>
            <a:ext cx="5478393" cy="307730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67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79230" y="1019908"/>
            <a:ext cx="10445261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Mann über Bord</a:t>
            </a:r>
            <a:r>
              <a:rPr lang="de-CH" sz="3600" b="1" dirty="0"/>
              <a:t>: </a:t>
            </a:r>
            <a:endParaRPr lang="de-CH" sz="3600" b="1" dirty="0" smtClean="0"/>
          </a:p>
          <a:p>
            <a:pPr marL="0" indent="0">
              <a:buNone/>
            </a:pPr>
            <a:r>
              <a:rPr lang="de-CH" sz="3600" b="1" dirty="0" smtClean="0"/>
              <a:t>   als </a:t>
            </a:r>
            <a:r>
              <a:rPr lang="de-CH" sz="3600" b="1" dirty="0"/>
              <a:t>Übung zur </a:t>
            </a:r>
            <a:r>
              <a:rPr lang="de-CH" sz="3600" b="1" dirty="0" smtClean="0"/>
              <a:t>Orientierung und Bootsbeherrschung.</a:t>
            </a:r>
          </a:p>
          <a:p>
            <a:pPr marL="0" indent="0">
              <a:buNone/>
            </a:pPr>
            <a:endParaRPr lang="de-CH" sz="3600" b="1" dirty="0"/>
          </a:p>
          <a:p>
            <a:pPr>
              <a:buFontTx/>
              <a:buChar char="-"/>
            </a:pPr>
            <a:r>
              <a:rPr lang="de-CH" sz="3600" dirty="0" smtClean="0"/>
              <a:t>Die Kandidaten sollten nicht nur mit dem «Standard-</a:t>
            </a:r>
          </a:p>
          <a:p>
            <a:pPr mar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Schema» den Weg zum Mann finden.</a:t>
            </a:r>
          </a:p>
          <a:p>
            <a:pPr marL="0" indent="0">
              <a:buNone/>
            </a:pPr>
            <a:endParaRPr lang="de-CH" sz="3600" dirty="0" smtClean="0"/>
          </a:p>
          <a:p>
            <a:pPr>
              <a:buFontTx/>
              <a:buChar char="-"/>
            </a:pPr>
            <a:r>
              <a:rPr lang="de-CH" sz="3600" dirty="0" smtClean="0"/>
              <a:t>Der Spruch «Rettungsgerät</a:t>
            </a:r>
          </a:p>
          <a:p>
            <a:pPr marL="0" indent="0">
              <a:buNone/>
            </a:pPr>
            <a:r>
              <a:rPr lang="de-CH" sz="3600" dirty="0" smtClean="0"/>
              <a:t>   werfen»….</a:t>
            </a:r>
            <a:endParaRPr lang="de-CH" sz="3600" dirty="0"/>
          </a:p>
          <a:p>
            <a:pPr marL="0" indent="0">
              <a:buNone/>
            </a:pPr>
            <a:endParaRPr lang="de-CH" sz="3600" b="1" dirty="0" smtClean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8" y="4101628"/>
            <a:ext cx="5685692" cy="275637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60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79230" y="1019908"/>
            <a:ext cx="10445261" cy="573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Mann über Bord</a:t>
            </a:r>
            <a:r>
              <a:rPr lang="de-CH" sz="3600" b="1" dirty="0"/>
              <a:t>: </a:t>
            </a:r>
            <a:endParaRPr lang="de-CH" sz="3600" b="1" dirty="0" smtClean="0"/>
          </a:p>
          <a:p>
            <a:pPr marL="0" indent="0">
              <a:buNone/>
            </a:pPr>
            <a:r>
              <a:rPr lang="de-CH" sz="3600" b="1" dirty="0" smtClean="0"/>
              <a:t>   um wirklich jemanden zu bergen.</a:t>
            </a:r>
          </a:p>
          <a:p>
            <a:pPr marL="0" indent="0">
              <a:buNone/>
            </a:pPr>
            <a:endParaRPr lang="de-CH" sz="3600" b="1" dirty="0"/>
          </a:p>
          <a:p>
            <a:pPr>
              <a:buFontTx/>
              <a:buChar char="-"/>
            </a:pPr>
            <a:r>
              <a:rPr lang="de-CH" sz="3600" dirty="0" smtClean="0"/>
              <a:t>Was ist die eigentliche Gefahr, wenn jemand über</a:t>
            </a:r>
          </a:p>
          <a:p>
            <a:pPr mar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 Bord fällt.</a:t>
            </a:r>
          </a:p>
          <a:p>
            <a:pPr marL="0" indent="0">
              <a:buNone/>
            </a:pPr>
            <a:endParaRPr lang="de-CH" sz="3600" dirty="0" smtClean="0"/>
          </a:p>
          <a:p>
            <a:pPr>
              <a:buFontTx/>
              <a:buChar char="-"/>
            </a:pPr>
            <a:r>
              <a:rPr lang="de-CH" sz="3600" dirty="0" smtClean="0"/>
              <a:t>Wie wird der Mann geborgen?</a:t>
            </a:r>
          </a:p>
          <a:p>
            <a:pPr marL="0" indent="0">
              <a:buNone/>
            </a:pPr>
            <a:endParaRPr lang="de-CH" sz="3600" dirty="0" smtClean="0"/>
          </a:p>
          <a:p>
            <a:pPr>
              <a:buFontTx/>
              <a:buChar char="-"/>
            </a:pPr>
            <a:r>
              <a:rPr lang="de-CH" sz="3600" dirty="0" smtClean="0"/>
              <a:t>Mann über Bord unter Motor.</a:t>
            </a:r>
            <a:endParaRPr lang="de-CH" sz="3600" dirty="0"/>
          </a:p>
          <a:p>
            <a:pPr marL="0" indent="0">
              <a:buNone/>
            </a:pPr>
            <a:endParaRPr lang="de-CH" sz="3600" b="1" dirty="0" smtClean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6" y="3543299"/>
            <a:ext cx="4618882" cy="308951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3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79230" y="1019908"/>
            <a:ext cx="10445261" cy="6110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3600" b="1" dirty="0" smtClean="0"/>
              <a:t>Prüfungsform: Fallbeispiel</a:t>
            </a:r>
          </a:p>
          <a:p>
            <a:pPr>
              <a:buFontTx/>
              <a:buChar char="-"/>
            </a:pPr>
            <a:r>
              <a:rPr lang="de-CH" sz="3600" dirty="0" smtClean="0"/>
              <a:t>Wir </a:t>
            </a:r>
            <a:r>
              <a:rPr lang="de-CH" sz="3600" dirty="0"/>
              <a:t>simulieren eine Gefahrensituation – </a:t>
            </a:r>
            <a:r>
              <a:rPr lang="de-CH" sz="3600" dirty="0" smtClean="0"/>
              <a:t>wie </a:t>
            </a:r>
            <a:r>
              <a:rPr lang="de-CH" sz="3600" dirty="0"/>
              <a:t>reagiert </a:t>
            </a:r>
            <a:r>
              <a:rPr lang="de-CH" sz="3600" dirty="0" smtClean="0"/>
              <a:t>der Kandidat darauf? </a:t>
            </a:r>
          </a:p>
          <a:p>
            <a:pPr>
              <a:buFontTx/>
              <a:buChar char="-"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r>
              <a:rPr lang="de-CH" sz="3600" b="1" dirty="0" smtClean="0"/>
              <a:t>Ziel: </a:t>
            </a:r>
          </a:p>
          <a:p>
            <a:pPr>
              <a:buFontTx/>
              <a:buChar char="-"/>
            </a:pPr>
            <a:r>
              <a:rPr lang="de-CH" sz="3600" dirty="0" smtClean="0"/>
              <a:t>Der </a:t>
            </a:r>
            <a:r>
              <a:rPr lang="de-CH" sz="3600" dirty="0"/>
              <a:t>Skipper soll eine Strategie erarbeiten und </a:t>
            </a:r>
            <a:r>
              <a:rPr lang="de-CH" sz="3600" dirty="0" smtClean="0"/>
              <a:t>diese</a:t>
            </a:r>
          </a:p>
          <a:p>
            <a:pPr marL="0" indent="0">
              <a:buNone/>
            </a:pPr>
            <a:r>
              <a:rPr lang="de-CH" sz="3600" dirty="0" smtClean="0"/>
              <a:t>  der </a:t>
            </a:r>
            <a:r>
              <a:rPr lang="de-CH" sz="3600" dirty="0"/>
              <a:t>Crew </a:t>
            </a:r>
            <a:r>
              <a:rPr lang="de-CH" sz="3600" dirty="0" smtClean="0"/>
              <a:t>kommunizieren. </a:t>
            </a:r>
          </a:p>
          <a:p>
            <a:pPr mar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 </a:t>
            </a:r>
            <a:endParaRPr lang="de-CH" sz="3600" b="1" dirty="0" smtClean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77" y="2090878"/>
            <a:ext cx="4928431" cy="330204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3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79230" y="1019908"/>
            <a:ext cx="10445261" cy="611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Last but not least: Peilungen</a:t>
            </a:r>
          </a:p>
          <a:p>
            <a:pPr>
              <a:buFontTx/>
              <a:buChar char="-"/>
            </a:pPr>
            <a:endParaRPr lang="de-CH" sz="3600" dirty="0" smtClean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8" y="4912556"/>
            <a:ext cx="4246319" cy="16985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16" y="1840523"/>
            <a:ext cx="3716712" cy="163243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70438" y="2497015"/>
            <a:ext cx="2856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- Kreuzpeilung</a:t>
            </a:r>
            <a:endParaRPr lang="de-CH" sz="3600" dirty="0"/>
          </a:p>
          <a:p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905610" y="3930161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- Deckpeilung (Doppeldeckpeilung)</a:t>
            </a:r>
            <a:endParaRPr lang="de-CH" sz="3600" dirty="0"/>
          </a:p>
          <a:p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609491" y="5934670"/>
            <a:ext cx="348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- Kompasspeilung</a:t>
            </a:r>
            <a:endParaRPr lang="de-CH" sz="3600" dirty="0"/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29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20" y="3596055"/>
            <a:ext cx="4156126" cy="19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45123" y="738554"/>
            <a:ext cx="10659208" cy="6216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3600" b="1" dirty="0" smtClean="0"/>
              <a:t>Problem: </a:t>
            </a:r>
            <a:endParaRPr lang="de-CH" sz="3600" b="1" dirty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bei </a:t>
            </a:r>
            <a:r>
              <a:rPr lang="de-CH" sz="3600" dirty="0"/>
              <a:t>4-5 Knoten Wind (oder auch weniger) hat der Prüfungskandidat </a:t>
            </a:r>
            <a:r>
              <a:rPr lang="de-CH" sz="3600" dirty="0" smtClean="0"/>
              <a:t>enorm </a:t>
            </a:r>
            <a:r>
              <a:rPr lang="de-CH" sz="3600" dirty="0"/>
              <a:t>viel Zeit und das Boot verzeiht ihm </a:t>
            </a:r>
            <a:r>
              <a:rPr lang="de-CH" sz="3600" dirty="0" smtClean="0"/>
              <a:t>fast alle </a:t>
            </a:r>
            <a:r>
              <a:rPr lang="de-CH" sz="3600" dirty="0"/>
              <a:t>Fehler</a:t>
            </a:r>
            <a:r>
              <a:rPr lang="de-CH" sz="3600" dirty="0" smtClean="0"/>
              <a:t>.</a:t>
            </a:r>
          </a:p>
          <a:p>
            <a:pPr marL="0" indent="0">
              <a:buNone/>
            </a:pPr>
            <a:r>
              <a:rPr lang="de-CH" sz="3600" b="1" dirty="0" smtClean="0"/>
              <a:t>Könnte der Kandidat auch bei mehr Wind und Welle noch bestehen? 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4" y="590316"/>
            <a:ext cx="5179614" cy="337501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5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79230" y="1019908"/>
            <a:ext cx="10445261" cy="611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Vielen herzlichen Dank:</a:t>
            </a:r>
            <a:endParaRPr lang="de-CH" sz="3600" dirty="0" smtClean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870438" y="2497015"/>
            <a:ext cx="4532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- Olivia Habegger (RVB)</a:t>
            </a:r>
            <a:endParaRPr lang="de-CH" sz="3600" dirty="0"/>
          </a:p>
          <a:p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720968" y="4519109"/>
            <a:ext cx="5409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- Marina Segelschule Luzern</a:t>
            </a:r>
            <a:endParaRPr lang="de-CH" sz="3600" dirty="0"/>
          </a:p>
          <a:p>
            <a:endParaRPr lang="de-CH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39" y="1257280"/>
            <a:ext cx="3280453" cy="218970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63" y="3624959"/>
            <a:ext cx="3431636" cy="188034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1676" y="5805717"/>
            <a:ext cx="11262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>
                <a:solidFill>
                  <a:srgbClr val="FF0000"/>
                </a:solidFill>
              </a:rPr>
              <a:t>Wir wünschen allen eine schöne und erfolgreiche Saison!!</a:t>
            </a:r>
            <a:endParaRPr lang="de-CH" sz="3600" b="1" dirty="0">
              <a:solidFill>
                <a:srgbClr val="FF0000"/>
              </a:solidFill>
            </a:endParaRPr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8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9939" y="1306879"/>
            <a:ext cx="10515600" cy="5401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dirty="0" smtClean="0"/>
              <a:t>Das Kriterium </a:t>
            </a:r>
            <a:r>
              <a:rPr lang="de-CH" sz="3600" dirty="0"/>
              <a:t>für das Bestehen oder Nicht-Bestehen einer Prüfung </a:t>
            </a:r>
            <a:r>
              <a:rPr lang="de-CH" sz="3600" dirty="0" smtClean="0"/>
              <a:t>sollte daher </a:t>
            </a:r>
            <a:r>
              <a:rPr lang="de-CH" sz="3600" dirty="0"/>
              <a:t>eigentlich immer </a:t>
            </a:r>
            <a:r>
              <a:rPr lang="de-CH" sz="3600" dirty="0" smtClean="0"/>
              <a:t>folgende Frage sein: </a:t>
            </a:r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r>
              <a:rPr lang="de-CH" sz="3600" b="1" dirty="0" smtClean="0"/>
              <a:t>«Hätte der Kandidat auch </a:t>
            </a:r>
          </a:p>
          <a:p>
            <a:pPr marL="0" indent="0">
              <a:buNone/>
            </a:pPr>
            <a:r>
              <a:rPr lang="de-CH" sz="3600" b="1" dirty="0" smtClean="0"/>
              <a:t>bei </a:t>
            </a:r>
            <a:r>
              <a:rPr lang="de-CH" sz="3600" b="1" dirty="0"/>
              <a:t>15-20 Knoten Wind </a:t>
            </a:r>
            <a:endParaRPr lang="de-CH" sz="3600" b="1" dirty="0" smtClean="0"/>
          </a:p>
          <a:p>
            <a:pPr marL="0" indent="0">
              <a:buNone/>
            </a:pPr>
            <a:r>
              <a:rPr lang="de-CH" sz="3600" b="1" dirty="0" smtClean="0"/>
              <a:t>und </a:t>
            </a:r>
            <a:r>
              <a:rPr lang="de-CH" sz="3600" b="1" dirty="0"/>
              <a:t>80 cm </a:t>
            </a:r>
            <a:r>
              <a:rPr lang="de-CH" sz="3600" b="1" dirty="0" smtClean="0"/>
              <a:t>Welle weder </a:t>
            </a:r>
          </a:p>
          <a:p>
            <a:pPr marL="0" indent="0">
              <a:buNone/>
            </a:pPr>
            <a:r>
              <a:rPr lang="de-CH" sz="3600" b="1" dirty="0" smtClean="0"/>
              <a:t>Mensch noch Material </a:t>
            </a:r>
          </a:p>
          <a:p>
            <a:pPr marL="0" indent="0">
              <a:buNone/>
            </a:pPr>
            <a:r>
              <a:rPr lang="de-CH" sz="3600" b="1" dirty="0" smtClean="0"/>
              <a:t>gefährdet?» 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73" y="2471663"/>
            <a:ext cx="4133849" cy="423489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4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9131" y="1544272"/>
            <a:ext cx="117553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3600" dirty="0" smtClean="0"/>
          </a:p>
          <a:p>
            <a:pPr marL="0" indent="0" algn="ctr">
              <a:buNone/>
            </a:pPr>
            <a:r>
              <a:rPr lang="de-CH" sz="3600" b="1" dirty="0" smtClean="0"/>
              <a:t>Wir haben in dieser Beziehung manchmal gewisse Zweifel…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71" y="3112476"/>
            <a:ext cx="7039913" cy="331030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28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67862" y="1166201"/>
            <a:ext cx="10515600" cy="5428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CH" sz="3600" b="1" dirty="0" smtClean="0"/>
              <a:t>Beispiel 1: An- und Ablegen</a:t>
            </a:r>
          </a:p>
          <a:p>
            <a:pPr marL="0" indent="0">
              <a:buNone/>
            </a:pPr>
            <a:endParaRPr lang="de-CH" sz="3600" dirty="0" smtClean="0"/>
          </a:p>
          <a:p>
            <a:pPr>
              <a:buFontTx/>
              <a:buChar char="-"/>
            </a:pPr>
            <a:r>
              <a:rPr lang="de-CH" sz="3600" dirty="0"/>
              <a:t>Festmachen vom Boot </a:t>
            </a: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  (</a:t>
            </a:r>
            <a:r>
              <a:rPr lang="de-CH" sz="3600" dirty="0"/>
              <a:t>nicht gebückt vom Steg zum</a:t>
            </a:r>
          </a:p>
          <a:p>
            <a:pPr marL="0" indent="0">
              <a:buNone/>
            </a:pPr>
            <a:r>
              <a:rPr lang="de-CH" sz="3600" dirty="0"/>
              <a:t>  Boot</a:t>
            </a:r>
            <a:r>
              <a:rPr lang="de-CH" sz="3600" dirty="0" smtClean="0"/>
              <a:t>).</a:t>
            </a:r>
          </a:p>
          <a:p>
            <a:pPr lvl="0">
              <a:buFontTx/>
              <a:buChar char="-"/>
            </a:pPr>
            <a:r>
              <a:rPr lang="de-CH" sz="3600" dirty="0"/>
              <a:t>I</a:t>
            </a:r>
            <a:r>
              <a:rPr lang="de-CH" sz="3600" dirty="0" smtClean="0"/>
              <a:t>mmer </a:t>
            </a:r>
            <a:r>
              <a:rPr lang="de-CH" sz="3600" dirty="0"/>
              <a:t>mit </a:t>
            </a:r>
            <a:r>
              <a:rPr lang="de-CH" sz="3600" dirty="0" smtClean="0"/>
              <a:t>Fender.</a:t>
            </a:r>
          </a:p>
          <a:p>
            <a:pPr lvl="0">
              <a:buFontTx/>
              <a:buChar char="-"/>
            </a:pPr>
            <a:r>
              <a:rPr lang="de-CH" sz="3600" dirty="0" smtClean="0"/>
              <a:t>Vorschlag beim Ablegen: </a:t>
            </a:r>
          </a:p>
          <a:p>
            <a:pPr marL="0" lvl="0" indent="0">
              <a:buNone/>
            </a:pPr>
            <a:r>
              <a:rPr lang="de-CH" sz="3600" dirty="0" smtClean="0"/>
              <a:t>   Belegleinen auf </a:t>
            </a:r>
            <a:r>
              <a:rPr lang="de-CH" sz="3600" dirty="0"/>
              <a:t>s</a:t>
            </a:r>
            <a:r>
              <a:rPr lang="de-CH" sz="3600" smtClean="0"/>
              <a:t>lip</a:t>
            </a:r>
            <a:r>
              <a:rPr lang="de-CH" sz="3600" dirty="0" smtClean="0"/>
              <a:t>,</a:t>
            </a:r>
          </a:p>
          <a:p>
            <a:pPr marL="0" lv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 Mannschaft auf dem Boot.</a:t>
            </a:r>
          </a:p>
          <a:p>
            <a:pPr>
              <a:buFontTx/>
              <a:buChar char="-"/>
            </a:pPr>
            <a:r>
              <a:rPr lang="de-CH" sz="3600" dirty="0"/>
              <a:t>Wann ist der Motor an und </a:t>
            </a: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   wann </a:t>
            </a:r>
            <a:r>
              <a:rPr lang="de-CH" sz="3600" dirty="0"/>
              <a:t>kann er abgeschaltet </a:t>
            </a: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   werden</a:t>
            </a:r>
            <a:r>
              <a:rPr lang="de-CH" sz="3600" dirty="0"/>
              <a:t>?</a:t>
            </a:r>
          </a:p>
          <a:p>
            <a:pPr lvl="0">
              <a:buFontTx/>
              <a:buChar char="-"/>
            </a:pPr>
            <a:endParaRPr lang="de-CH" sz="3600" dirty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  <a:p>
            <a:pPr marL="0" lv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62" y="1477107"/>
            <a:ext cx="3382108" cy="5073162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6268915" y="1512277"/>
            <a:ext cx="4026877" cy="4853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6216162" y="1740877"/>
            <a:ext cx="4070838" cy="4492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8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64577" y="12805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dirty="0" smtClean="0"/>
              <a:t>Beispiel 2: Kursfahren, Anluven und Abfallen</a:t>
            </a:r>
          </a:p>
          <a:p>
            <a:pPr marL="0" indent="0">
              <a:buNone/>
            </a:pPr>
            <a:endParaRPr lang="de-CH" sz="3600" dirty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09" y="1890346"/>
            <a:ext cx="3194538" cy="47918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" y="1907931"/>
            <a:ext cx="3212123" cy="48181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45" y="2875084"/>
            <a:ext cx="3965329" cy="26435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8" y="1740430"/>
            <a:ext cx="4115157" cy="48894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190" y="1801976"/>
            <a:ext cx="4115157" cy="48894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560481" y="2303278"/>
            <a:ext cx="3090558" cy="367204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37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23900" y="1254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2: Kursfahren, Anluven und Abfallen</a:t>
            </a:r>
          </a:p>
          <a:p>
            <a:pPr marL="0" indent="0">
              <a:buNone/>
            </a:pPr>
            <a:endParaRPr lang="de-CH" sz="3600" dirty="0"/>
          </a:p>
          <a:p>
            <a:pPr>
              <a:buFontTx/>
              <a:buChar char="-"/>
            </a:pPr>
            <a:r>
              <a:rPr lang="de-CH" sz="3600" dirty="0" smtClean="0"/>
              <a:t>Eine entspannte Sitzposition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7" y="1881553"/>
            <a:ext cx="3150577" cy="47258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31" y="3446584"/>
            <a:ext cx="4624754" cy="308316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8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r"/>
            <a:r>
              <a:rPr lang="de-CH" sz="1600" b="1" dirty="0"/>
              <a:t>Treffen mit den Segelschulen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23900" y="10958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600" b="1" dirty="0" smtClean="0"/>
              <a:t>Beispiel 2: Kursfahren, Anluven und Abfallen</a:t>
            </a:r>
          </a:p>
          <a:p>
            <a:pPr marL="0" indent="0">
              <a:buNone/>
            </a:pPr>
            <a:endParaRPr lang="de-CH" sz="3600" dirty="0"/>
          </a:p>
          <a:p>
            <a:pPr>
              <a:buFontTx/>
              <a:buChar char="-"/>
            </a:pPr>
            <a:r>
              <a:rPr lang="de-CH" sz="3600" dirty="0" smtClean="0"/>
              <a:t>Einklemmen der Grossschot </a:t>
            </a:r>
          </a:p>
          <a:p>
            <a:pPr marL="0" indent="0">
              <a:buNone/>
            </a:pPr>
            <a:r>
              <a:rPr lang="de-CH" sz="3600" dirty="0"/>
              <a:t> </a:t>
            </a:r>
            <a:r>
              <a:rPr lang="de-CH" sz="3600" dirty="0" smtClean="0"/>
              <a:t>  immer mit Hilfe der Füsse.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8" y="1635368"/>
            <a:ext cx="3352800" cy="50291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27" y="3736732"/>
            <a:ext cx="5004285" cy="284599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292A-1A82-4B8D-8050-F39C5BB0B49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7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Breitbild</PresentationFormat>
  <Paragraphs>277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  <vt:lpstr>Treffen mit den Segelschulen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Treffen mit den Segelschulen</dc:title>
  <dc:creator>admin</dc:creator>
  <cp:lastModifiedBy>admin</cp:lastModifiedBy>
  <cp:revision>73</cp:revision>
  <dcterms:created xsi:type="dcterms:W3CDTF">2016-02-15T15:12:42Z</dcterms:created>
  <dcterms:modified xsi:type="dcterms:W3CDTF">2016-04-15T22:11:16Z</dcterms:modified>
</cp:coreProperties>
</file>